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459" r:id="rId2"/>
    <p:sldId id="465" r:id="rId3"/>
    <p:sldId id="495" r:id="rId4"/>
    <p:sldId id="496" r:id="rId5"/>
    <p:sldId id="525" r:id="rId6"/>
    <p:sldId id="526" r:id="rId7"/>
    <p:sldId id="527" r:id="rId8"/>
    <p:sldId id="528" r:id="rId9"/>
    <p:sldId id="529" r:id="rId10"/>
    <p:sldId id="530" r:id="rId11"/>
    <p:sldId id="531" r:id="rId12"/>
    <p:sldId id="532" r:id="rId13"/>
    <p:sldId id="533" r:id="rId14"/>
    <p:sldId id="534" r:id="rId15"/>
    <p:sldId id="535" r:id="rId16"/>
    <p:sldId id="493" r:id="rId17"/>
    <p:sldId id="494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98" autoAdjust="0"/>
    <p:restoredTop sz="83710" autoAdjust="0"/>
  </p:normalViewPr>
  <p:slideViewPr>
    <p:cSldViewPr snapToGrid="0">
      <p:cViewPr varScale="1">
        <p:scale>
          <a:sx n="94" d="100"/>
          <a:sy n="94" d="100"/>
        </p:scale>
        <p:origin x="2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89411-5C35-4020-A0AE-B939AB99A49A}" type="datetimeFigureOut">
              <a:rPr lang="ko-KR" altLang="en-US" smtClean="0"/>
              <a:t>2019. 8. 19.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8B0DD4-EAE7-4015-9E47-B42E5C5201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734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84CE7-E2C4-4FD9-8A6A-BE3F29B765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745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B0DD4-EAE7-4015-9E47-B42E5C5201E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862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B0DD4-EAE7-4015-9E47-B42E5C5201E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861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B0DD4-EAE7-4015-9E47-B42E5C5201E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4670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B0DD4-EAE7-4015-9E47-B42E5C5201E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659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B0DD4-EAE7-4015-9E47-B42E5C5201E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3869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B0DD4-EAE7-4015-9E47-B42E5C5201E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1956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B0DD4-EAE7-4015-9E47-B42E5C5201E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364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B0DD4-EAE7-4015-9E47-B42E5C5201E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442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B0DD4-EAE7-4015-9E47-B42E5C5201E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905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B0DD4-EAE7-4015-9E47-B42E5C5201E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423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B0DD4-EAE7-4015-9E47-B42E5C5201E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579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B0DD4-EAE7-4015-9E47-B42E5C5201E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387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B0DD4-EAE7-4015-9E47-B42E5C5201E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011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B0DD4-EAE7-4015-9E47-B42E5C5201E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178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B0DD4-EAE7-4015-9E47-B42E5C5201E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551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8E337-2A1B-483A-9471-610514D7BE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7AB510-1A22-46FA-851A-CF1EF6846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37CB8E-70F2-4D99-8EFC-5C1F6F447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766" y="6398419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02C4A4-6CEE-4F94-BC4C-486C2839D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5475" y="6439102"/>
            <a:ext cx="441050" cy="365125"/>
          </a:xfrm>
        </p:spPr>
        <p:txBody>
          <a:bodyPr/>
          <a:lstStyle/>
          <a:p>
            <a:fld id="{EEFCDA4E-8CA8-4D15-A0EF-ADB7732AB71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6993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6E641-A50D-42AB-9EBD-43ECD0764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52D5429-428A-48D1-B9C6-6B876457DA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89C775-5444-4CE2-AC60-7E358BBFD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044BF-2E65-4D8E-AB9C-535570436A8D}" type="datetime1">
              <a:rPr lang="ko-KR" altLang="en-US" smtClean="0"/>
              <a:t>2019. 8. 19.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BF4A28-6C3A-483C-B567-F110E6738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142354-C33D-4D67-A872-805D87CEC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CDA4E-8CA8-4D15-A0EF-ADB7732AB7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792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74759DD-01E5-4B6A-BA62-EFB30489AA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8ACC14-71C9-4ABB-BAF8-C7ABFDAA86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70CCA7-01F5-4ED6-BE38-E5C3FD7D6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FA6CC-CF93-4018-812D-DA1858ECF19D}" type="datetime1">
              <a:rPr lang="ko-KR" altLang="en-US" smtClean="0"/>
              <a:t>2019. 8. 19.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C6E270-0449-4027-97D5-AB226B5AD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4A5EF6-1515-47C5-9BDB-88818F845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CDA4E-8CA8-4D15-A0EF-ADB7732AB7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332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EC933E-1C5F-4D88-B655-C36DF2183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109" y="1358173"/>
            <a:ext cx="11650485" cy="4818790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7F5F75E-63A3-4EC8-8921-31B729C3E12D}"/>
              </a:ext>
            </a:extLst>
          </p:cNvPr>
          <p:cNvSpPr/>
          <p:nvPr userDrawn="1"/>
        </p:nvSpPr>
        <p:spPr>
          <a:xfrm>
            <a:off x="254110" y="1133067"/>
            <a:ext cx="1168377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3944C8C0-F2CA-4F8A-A846-EFCD59C7A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110" y="126590"/>
            <a:ext cx="11650486" cy="92372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4AC972CA-125D-41B2-BC07-49F3BFC1F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5475" y="6439102"/>
            <a:ext cx="441050" cy="365125"/>
          </a:xfrm>
        </p:spPr>
        <p:txBody>
          <a:bodyPr/>
          <a:lstStyle/>
          <a:p>
            <a:fld id="{EEFCDA4E-8CA8-4D15-A0EF-ADB7732AB71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2606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B2690E-DAF3-4725-A2A2-5284E24BA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1EB805-E169-41E3-90C9-A19B0C4343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8C9E96-1318-4213-ACCE-2C4E329C9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7D14D-15D7-4A6E-84D8-5292A94D47D8}" type="datetime1">
              <a:rPr lang="ko-KR" altLang="en-US" smtClean="0"/>
              <a:t>2019. 8. 19.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89F112-01C5-44DF-8162-38B1DCF35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30FCA7-7888-43A6-9AA0-894C094BA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CDA4E-8CA8-4D15-A0EF-ADB7732AB7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089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8DA60F-25C0-4DF3-9A20-8044BCB02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41019-1116-4C38-A5AC-8CB392E3FF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10C97D3-3D23-4439-9DE7-E691102EB1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75BA50-0FB5-435C-AD63-BF2009251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2644F-ADEA-4CBE-A615-A8815EDCBE4B}" type="datetime1">
              <a:rPr lang="ko-KR" altLang="en-US" smtClean="0"/>
              <a:t>2019. 8. 19.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3CB2CD-9247-45E4-AE2A-3CBA0C57F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743ECA-B874-4C1B-85B7-1B7900E21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CDA4E-8CA8-4D15-A0EF-ADB7732AB7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331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1D85FE-2990-4E8C-BA77-9717A585F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70645B-D21D-461E-AC6F-F09B62677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20A62E-61CC-4D74-B090-7404C6C16B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2025886-6E1F-46BC-AE03-2027BE606C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4978232-1E5C-40D0-9700-1F3C24A7A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5CB42BD-AE7A-4CBD-B5CE-EE718B4FF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F4382-D00C-43D6-8FAC-332D9F2E4704}" type="datetime1">
              <a:rPr lang="ko-KR" altLang="en-US" smtClean="0"/>
              <a:t>2019. 8. 19.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42A57C-CCDB-4B55-B9ED-0D271567B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2DACFCF-14E8-4596-A9C7-4567050BF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CDA4E-8CA8-4D15-A0EF-ADB7732AB7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717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B569BD-3410-481B-A417-015D74A6E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7AF667D-AC4A-4588-BA18-AB1901A54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08ADD-9379-4C3A-8B91-109C5BC31833}" type="datetime1">
              <a:rPr lang="ko-KR" altLang="en-US" smtClean="0"/>
              <a:t>2019. 8. 19.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337FA8-6A17-46D5-9BAB-823B269B9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DF466D-C45F-435C-B5A8-F4EDB9EA5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CDA4E-8CA8-4D15-A0EF-ADB7732AB7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920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AB07174-3373-4948-8472-5ACAE6A9C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85602-87E1-47D9-AEB3-74D44DC32371}" type="datetime1">
              <a:rPr lang="ko-KR" altLang="en-US" smtClean="0"/>
              <a:t>2019. 8. 19.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74D2F41-86F1-4D66-BF55-5D493961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30AB0D-0125-4240-AA9C-9013F025B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CDA4E-8CA8-4D15-A0EF-ADB7732AB7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139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0C35AB-1E5B-4465-9DE8-721240A33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777576-8659-4D06-ACD6-F0F245D67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05D296-EFE6-4414-B699-01CD75F368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C225B6-CAE7-4067-AF2F-FFEE80ECA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741C4-DE65-4B58-B6EE-B4400A05D3DC}" type="datetime1">
              <a:rPr lang="ko-KR" altLang="en-US" smtClean="0"/>
              <a:t>2019. 8. 19.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30060A-19C5-48AA-B0BF-2859B69C0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133E88-802B-4EE6-A48F-A7B4D9E99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CDA4E-8CA8-4D15-A0EF-ADB7732AB7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36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1930C-2591-43CC-8733-072DB6D60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7594AA-6BF0-4016-9082-831E11E9B9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3D74C7-A63D-4AD0-9818-8170E671AF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CBE811-0231-42E6-A439-F5839537A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A9AC-3804-467C-A6F4-68D685802580}" type="datetime1">
              <a:rPr lang="ko-KR" altLang="en-US" smtClean="0"/>
              <a:t>2019. 8. 19.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EE7D0D-CEEC-43B0-9163-5B0EF0A31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C9015B-63D6-40B6-A2DC-35AD3317F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CDA4E-8CA8-4D15-A0EF-ADB7732AB7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663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EAC760E-6E05-4F61-B7D3-1688151F3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E89C9B-9B42-4102-B5E5-3676C36AF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58049C-75BE-4410-A8A4-CA0A694108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91460-FDCF-49E7-926B-0553374AD61F}" type="datetime1">
              <a:rPr lang="ko-KR" altLang="en-US" smtClean="0"/>
              <a:t>2019. 8. 19.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C8D247-B4C5-47B3-A6A8-5F0D82B916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B1CAE5-D400-470A-B6D3-E127DF3E2C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CDA4E-8CA8-4D15-A0EF-ADB7732AB7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94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536F138-5154-4833-B0EF-0FF39363A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CDA4E-8CA8-4D15-A0EF-ADB7732AB714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5088278F-049B-48E7-B2F2-9CE32A9A5913}"/>
              </a:ext>
            </a:extLst>
          </p:cNvPr>
          <p:cNvSpPr txBox="1">
            <a:spLocks/>
          </p:cNvSpPr>
          <p:nvPr/>
        </p:nvSpPr>
        <p:spPr>
          <a:xfrm>
            <a:off x="9326880" y="6045201"/>
            <a:ext cx="2952006" cy="576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chemeClr val="bg1"/>
                </a:solidFill>
              </a:rPr>
              <a:t>발표자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김형락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9" name="Picture 8" descr="A picture containing indoor, sitting&#10;&#10;Description automatically generated">
            <a:extLst>
              <a:ext uri="{FF2B5EF4-FFF2-40B4-BE49-F238E27FC236}">
                <a16:creationId xmlns:a16="http://schemas.microsoft.com/office/drawing/2014/main" id="{D959F1BD-A440-B442-9DB7-D362CD6FA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120" y="-21331"/>
            <a:ext cx="12326120" cy="690066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69B9911-3B04-417B-95CD-2EECD814A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1994" y="1564104"/>
            <a:ext cx="9422201" cy="3323793"/>
          </a:xfrm>
        </p:spPr>
        <p:txBody>
          <a:bodyPr>
            <a:no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FROM LANGUAGE TO GOALS- INVERSE REINFORCEMENT LEARNING FOR VISION-BASED INSTRUCTION FOLLOWING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8367A6-F99B-E84D-83FA-13CBF4D7802B}"/>
              </a:ext>
            </a:extLst>
          </p:cNvPr>
          <p:cNvSpPr txBox="1"/>
          <p:nvPr/>
        </p:nvSpPr>
        <p:spPr>
          <a:xfrm>
            <a:off x="9412590" y="6004516"/>
            <a:ext cx="2698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Hyungrak</a:t>
            </a:r>
            <a:r>
              <a:rPr lang="en-US" sz="2800" dirty="0">
                <a:solidFill>
                  <a:schemeClr val="bg1"/>
                </a:solidFill>
              </a:rPr>
              <a:t> Kim</a:t>
            </a:r>
          </a:p>
        </p:txBody>
      </p:sp>
    </p:spTree>
    <p:extLst>
      <p:ext uri="{BB962C8B-B14F-4D97-AF65-F5344CB8AC3E}">
        <p14:creationId xmlns:p14="http://schemas.microsoft.com/office/powerpoint/2010/main" val="520661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3E8321-1B02-4DE4-8D73-CDFDE5133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</a:t>
            </a:r>
            <a:r>
              <a:rPr lang="ko-KR" altLang="en-US" dirty="0"/>
              <a:t> </a:t>
            </a:r>
            <a:r>
              <a:rPr lang="en-US" altLang="ko-KR" dirty="0"/>
              <a:t>Evaluation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144D14-C5CB-44E9-8EF3-3AD2D5AD6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CDA4E-8CA8-4D15-A0EF-ADB7732AB714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D1DFC61A-8944-8A40-AF3E-82E51B611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195" y="1377085"/>
            <a:ext cx="11650485" cy="481879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Task</a:t>
            </a:r>
          </a:p>
          <a:p>
            <a:pPr lvl="1"/>
            <a:r>
              <a:rPr lang="en-US" altLang="ko-KR" sz="1600" dirty="0"/>
              <a:t>(1)Navigation</a:t>
            </a:r>
          </a:p>
          <a:p>
            <a:pPr lvl="1"/>
            <a:r>
              <a:rPr lang="en-US" altLang="ko-KR" sz="1600" dirty="0"/>
              <a:t>(2)</a:t>
            </a:r>
            <a:r>
              <a:rPr lang="en-US" altLang="ko-KR" sz="1600" dirty="0" err="1"/>
              <a:t>PICk</a:t>
            </a:r>
            <a:endParaRPr lang="en-US" altLang="ko-KR" sz="16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</p:txBody>
      </p:sp>
      <p:pic>
        <p:nvPicPr>
          <p:cNvPr id="7" name="Picture 6" descr="A picture containing different, photo, screenshot, indoor&#10;&#10;Description automatically generated">
            <a:extLst>
              <a:ext uri="{FF2B5EF4-FFF2-40B4-BE49-F238E27FC236}">
                <a16:creationId xmlns:a16="http://schemas.microsoft.com/office/drawing/2014/main" id="{41576095-BEDE-594F-A3E4-872D1ED2AC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785" y="1377085"/>
            <a:ext cx="7492573" cy="506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708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3E8321-1B02-4DE4-8D73-CDFDE5133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</a:t>
            </a:r>
            <a:r>
              <a:rPr lang="ko-KR" altLang="en-US" dirty="0"/>
              <a:t> </a:t>
            </a:r>
            <a:r>
              <a:rPr lang="en-US" altLang="ko-KR" dirty="0"/>
              <a:t>Evaluation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144D14-C5CB-44E9-8EF3-3AD2D5AD6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CDA4E-8CA8-4D15-A0EF-ADB7732AB714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D1DFC61A-8944-8A40-AF3E-82E51B611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195" y="1377085"/>
            <a:ext cx="11650485" cy="481879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Dataset</a:t>
            </a:r>
          </a:p>
          <a:p>
            <a:pPr lvl="1"/>
            <a:r>
              <a:rPr lang="en-US" altLang="ko-KR" sz="1200" dirty="0"/>
              <a:t>Task(Training): Same House, novel combinations of object and location</a:t>
            </a:r>
          </a:p>
          <a:p>
            <a:pPr lvl="1"/>
            <a:r>
              <a:rPr lang="en-US" altLang="ko-KR" sz="1200" dirty="0"/>
              <a:t>House(Test, Dev): new Houses</a:t>
            </a:r>
          </a:p>
          <a:p>
            <a:r>
              <a:rPr lang="en-US" altLang="ko-KR" sz="2000" dirty="0"/>
              <a:t>1413 Task( 716 PICK, 697 NAV)</a:t>
            </a:r>
          </a:p>
          <a:p>
            <a:pPr lvl="1"/>
            <a:r>
              <a:rPr lang="en-US" altLang="ko-KR" sz="1600" dirty="0"/>
              <a:t>14 object, 76 difference house Layout</a:t>
            </a:r>
          </a:p>
          <a:p>
            <a:pPr lvl="1"/>
            <a:r>
              <a:rPr lang="en-US" altLang="ko-KR" sz="1600" dirty="0"/>
              <a:t>1004 task(71%) training set</a:t>
            </a:r>
          </a:p>
          <a:p>
            <a:pPr lvl="1"/>
            <a:r>
              <a:rPr lang="en-US" altLang="ko-KR" sz="1600" dirty="0"/>
              <a:t>236(17%)  task test set</a:t>
            </a:r>
          </a:p>
          <a:p>
            <a:pPr lvl="1"/>
            <a:r>
              <a:rPr lang="en-US" altLang="ko-KR" sz="1600" dirty="0"/>
              <a:t>173(12%) house test set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001822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3E8321-1B02-4DE4-8D73-CDFDE5133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</a:t>
            </a:r>
            <a:r>
              <a:rPr lang="ko-KR" altLang="en-US" dirty="0"/>
              <a:t> </a:t>
            </a:r>
            <a:r>
              <a:rPr lang="en-US" altLang="ko-KR" dirty="0"/>
              <a:t>Evaluation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144D14-C5CB-44E9-8EF3-3AD2D5AD6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CDA4E-8CA8-4D15-A0EF-ADB7732AB714}" type="slidenum">
              <a:rPr lang="ko-KR" altLang="en-US" smtClean="0"/>
              <a:t>12</a:t>
            </a:fld>
            <a:endParaRPr lang="ko-KR" altLang="en-US" dirty="0"/>
          </a:p>
        </p:txBody>
      </p:sp>
      <p:pic>
        <p:nvPicPr>
          <p:cNvPr id="12" name="Content Placeholder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384E33-B067-5945-99CE-F833A58F57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31" y="1393031"/>
            <a:ext cx="11582400" cy="4749800"/>
          </a:xfrm>
        </p:spPr>
      </p:pic>
    </p:spTree>
    <p:extLst>
      <p:ext uri="{BB962C8B-B14F-4D97-AF65-F5344CB8AC3E}">
        <p14:creationId xmlns:p14="http://schemas.microsoft.com/office/powerpoint/2010/main" val="3496565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3E8321-1B02-4DE4-8D73-CDFDE5133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</a:t>
            </a:r>
            <a:r>
              <a:rPr lang="ko-KR" altLang="en-US" dirty="0"/>
              <a:t> </a:t>
            </a:r>
            <a:r>
              <a:rPr lang="en-US" altLang="ko-KR" dirty="0"/>
              <a:t>Evaluation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144D14-C5CB-44E9-8EF3-3AD2D5AD6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CDA4E-8CA8-4D15-A0EF-ADB7732AB714}" type="slidenum">
              <a:rPr lang="ko-KR" altLang="en-US" smtClean="0"/>
              <a:t>13</a:t>
            </a:fld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D32002-7257-2346-9E2B-509E2E69C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06" y="1215333"/>
            <a:ext cx="112776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997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3E8321-1B02-4DE4-8D73-CDFDE5133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</a:t>
            </a:r>
            <a:r>
              <a:rPr lang="ko-KR" altLang="en-US" dirty="0"/>
              <a:t> </a:t>
            </a:r>
            <a:r>
              <a:rPr lang="en-US" altLang="ko-KR" dirty="0"/>
              <a:t>Evaluation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144D14-C5CB-44E9-8EF3-3AD2D5AD6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CDA4E-8CA8-4D15-A0EF-ADB7732AB714}" type="slidenum">
              <a:rPr lang="ko-KR" altLang="en-US" smtClean="0"/>
              <a:t>14</a:t>
            </a:fld>
            <a:endParaRPr lang="ko-KR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733247-7AAE-D14D-85A9-AEEA05715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903" y="1239083"/>
            <a:ext cx="9232900" cy="520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231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3E8321-1B02-4DE4-8D73-CDFDE5133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</a:t>
            </a:r>
            <a:r>
              <a:rPr lang="ko-KR" altLang="en-US" dirty="0"/>
              <a:t> </a:t>
            </a:r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144D14-C5CB-44E9-8EF3-3AD2D5AD6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CDA4E-8CA8-4D15-A0EF-ADB7732AB714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736F4CC2-4757-2B48-97F8-D156B375D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195" y="1377085"/>
            <a:ext cx="11650485" cy="481879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GAIL</a:t>
            </a:r>
            <a:r>
              <a:rPr lang="ko-KR" altLang="en-US" sz="2000" dirty="0"/>
              <a:t>보다 조금 좋다는 평가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새로운 </a:t>
            </a:r>
            <a:r>
              <a:rPr lang="en-US" altLang="ko-KR" sz="2000" dirty="0"/>
              <a:t>Language Condition </a:t>
            </a:r>
            <a:r>
              <a:rPr lang="ko-KR" altLang="en-US" sz="2000" dirty="0"/>
              <a:t>을 </a:t>
            </a:r>
            <a:r>
              <a:rPr lang="en-US" altLang="ko-KR" sz="2000" dirty="0"/>
              <a:t>IRL</a:t>
            </a:r>
            <a:r>
              <a:rPr lang="ko-KR" altLang="en-US" sz="2000" dirty="0"/>
              <a:t>에 접목하는 방법론 제시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r>
              <a:rPr lang="ko-KR" altLang="en-US" sz="2000" dirty="0"/>
              <a:t>그래서 실제 서비스에 적용할 수 있을까</a:t>
            </a:r>
            <a:r>
              <a:rPr lang="en-US" altLang="ko-KR" sz="2000" dirty="0"/>
              <a:t>??</a:t>
            </a:r>
          </a:p>
          <a:p>
            <a:endParaRPr lang="en-US" altLang="ko-KR" sz="2000" dirty="0"/>
          </a:p>
          <a:p>
            <a:r>
              <a:rPr lang="en-US" altLang="ko-KR" sz="2000" dirty="0"/>
              <a:t>IRL</a:t>
            </a:r>
            <a:r>
              <a:rPr lang="ko-KR" altLang="en-US" sz="2000" dirty="0"/>
              <a:t>필요하긴 하지만</a:t>
            </a:r>
            <a:r>
              <a:rPr lang="en-US" altLang="ko-KR" sz="2000" dirty="0"/>
              <a:t>,</a:t>
            </a:r>
            <a:r>
              <a:rPr lang="ko-KR" altLang="en-US" sz="2000" dirty="0"/>
              <a:t> 사람보다 성능이 </a:t>
            </a:r>
            <a:r>
              <a:rPr lang="ko-KR" altLang="en-US" sz="2000" dirty="0" err="1"/>
              <a:t>좋아야하는데</a:t>
            </a:r>
            <a:r>
              <a:rPr lang="ko-KR" altLang="en-US" sz="2000" dirty="0"/>
              <a:t> 그렇게 보이지 않는다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666978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24134F-0726-494D-87D4-F3995FDEC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CDA4E-8CA8-4D15-A0EF-ADB7732AB714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5C9F885-9434-0542-B4D4-E03502642143}"/>
              </a:ext>
            </a:extLst>
          </p:cNvPr>
          <p:cNvSpPr txBox="1">
            <a:spLocks/>
          </p:cNvSpPr>
          <p:nvPr/>
        </p:nvSpPr>
        <p:spPr>
          <a:xfrm>
            <a:off x="1658883" y="1624431"/>
            <a:ext cx="9144000" cy="3190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7200" b="1" dirty="0"/>
              <a:t>Q&amp;A</a:t>
            </a:r>
            <a:endParaRPr lang="ko-KR" alt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2421191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24134F-0726-494D-87D4-F3995FDEC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CDA4E-8CA8-4D15-A0EF-ADB7732AB714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5C9F885-9434-0542-B4D4-E03502642143}"/>
              </a:ext>
            </a:extLst>
          </p:cNvPr>
          <p:cNvSpPr txBox="1">
            <a:spLocks/>
          </p:cNvSpPr>
          <p:nvPr/>
        </p:nvSpPr>
        <p:spPr>
          <a:xfrm>
            <a:off x="1658883" y="1624431"/>
            <a:ext cx="9144000" cy="3190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7200" b="1" dirty="0"/>
              <a:t>Thank you</a:t>
            </a:r>
            <a:endParaRPr lang="ko-KR" alt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766971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1B3E4AD-F33D-43C1-86D0-3FFC464FC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*Abstraction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Related 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Background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Multi-Task IRL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Language-Conditioned Reward Learning(LC-RL)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Evaluation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Conclusion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F3E8321-1B02-4DE4-8D73-CDFDE5133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144D14-C5CB-44E9-8EF3-3AD2D5AD6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CDA4E-8CA8-4D15-A0EF-ADB7732AB71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2799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1B3E4AD-F33D-43C1-86D0-3FFC464FC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195" y="1377085"/>
            <a:ext cx="11650485" cy="4818790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Robot</a:t>
            </a:r>
            <a:r>
              <a:rPr lang="ko-KR" altLang="en-US" sz="2000" dirty="0"/>
              <a:t>이나 자율주행자동차에서 </a:t>
            </a:r>
            <a:r>
              <a:rPr lang="en-US" altLang="ko-KR" sz="2000" dirty="0"/>
              <a:t>Reward Function</a:t>
            </a:r>
            <a:r>
              <a:rPr lang="ko-KR" altLang="en-US" sz="2000" dirty="0"/>
              <a:t>을 만들기 어려움</a:t>
            </a:r>
            <a:endParaRPr lang="en-US" altLang="ko-KR" sz="2000" dirty="0"/>
          </a:p>
          <a:p>
            <a:endParaRPr lang="en-US" sz="2000" dirty="0"/>
          </a:p>
          <a:p>
            <a:r>
              <a:rPr lang="en-US" sz="2000" dirty="0"/>
              <a:t>Reward</a:t>
            </a:r>
            <a:r>
              <a:rPr lang="ko-KR" altLang="en-US" sz="2000" dirty="0"/>
              <a:t>가 </a:t>
            </a:r>
            <a:r>
              <a:rPr lang="en-US" altLang="ko-KR" sz="2000" dirty="0"/>
              <a:t>Sparse</a:t>
            </a:r>
            <a:r>
              <a:rPr lang="ko-KR" altLang="en-US" sz="2000" dirty="0"/>
              <a:t>하고</a:t>
            </a:r>
            <a:r>
              <a:rPr lang="en-US" altLang="ko-KR" sz="2000" dirty="0"/>
              <a:t>,</a:t>
            </a:r>
            <a:r>
              <a:rPr lang="ko-KR" altLang="en-US" sz="2000" dirty="0"/>
              <a:t> 그 </a:t>
            </a:r>
            <a:r>
              <a:rPr lang="en-US" altLang="ko-KR" sz="2000" dirty="0"/>
              <a:t>Reward</a:t>
            </a:r>
            <a:r>
              <a:rPr lang="ko-KR" altLang="en-US" sz="2000" dirty="0"/>
              <a:t>자체가 적절한지 의문</a:t>
            </a:r>
            <a:endParaRPr lang="en-US" altLang="ko-KR" sz="2000" dirty="0"/>
          </a:p>
          <a:p>
            <a:endParaRPr lang="en-US" sz="2000" dirty="0"/>
          </a:p>
          <a:p>
            <a:r>
              <a:rPr lang="en-US" sz="2000" dirty="0"/>
              <a:t>Grounding Language 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이용해서 </a:t>
            </a:r>
            <a:r>
              <a:rPr lang="en-US" altLang="ko-KR" sz="2000" dirty="0"/>
              <a:t>IRL</a:t>
            </a:r>
            <a:r>
              <a:rPr lang="ko-KR" altLang="en-US" sz="2000" dirty="0"/>
              <a:t>을 하여 </a:t>
            </a:r>
            <a:r>
              <a:rPr lang="en-US" altLang="ko-KR" sz="2000" dirty="0"/>
              <a:t>Reward</a:t>
            </a:r>
            <a:r>
              <a:rPr lang="ko-KR" altLang="en-US" sz="2000" dirty="0"/>
              <a:t> </a:t>
            </a:r>
            <a:r>
              <a:rPr lang="en-US" altLang="ko-KR" sz="2000" dirty="0"/>
              <a:t>function</a:t>
            </a:r>
            <a:r>
              <a:rPr lang="ko-KR" altLang="en-US" sz="2000" dirty="0"/>
              <a:t>을 만드는 것을 제안 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기존 </a:t>
            </a:r>
            <a:r>
              <a:rPr lang="en-US" altLang="ko-KR" sz="2000" dirty="0"/>
              <a:t>Language Condition Policy </a:t>
            </a:r>
            <a:r>
              <a:rPr lang="ko-KR" altLang="en-US" sz="2000" dirty="0"/>
              <a:t>보다 </a:t>
            </a:r>
            <a:r>
              <a:rPr lang="en-US" altLang="ko-KR" sz="2000" dirty="0"/>
              <a:t>Language-Condition Reward</a:t>
            </a:r>
            <a:r>
              <a:rPr lang="ko-KR" altLang="en-US" sz="2000" dirty="0"/>
              <a:t>가 새로운 환경에 더 적합함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따라서 </a:t>
            </a:r>
            <a:r>
              <a:rPr lang="en-US" altLang="ko-KR" sz="2000" dirty="0"/>
              <a:t>Language Condition Reward Learning(LC-RL)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제안해서 </a:t>
            </a:r>
            <a:r>
              <a:rPr lang="en-US" altLang="ko-KR" sz="2000" dirty="0"/>
              <a:t>Reward</a:t>
            </a:r>
            <a:r>
              <a:rPr lang="ko-KR" altLang="en-US" sz="2000" dirty="0"/>
              <a:t> </a:t>
            </a:r>
            <a:r>
              <a:rPr lang="en-US" altLang="ko-KR" sz="2000" dirty="0"/>
              <a:t>function</a:t>
            </a:r>
            <a:r>
              <a:rPr lang="ko-KR" altLang="en-US" sz="2000" dirty="0"/>
              <a:t>을 </a:t>
            </a:r>
            <a:r>
              <a:rPr lang="ko-KR" altLang="en-US" sz="2000" dirty="0" err="1"/>
              <a:t>만듬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sz="20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F3E8321-1B02-4DE4-8D73-CDFDE5133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*Abstraction	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144D14-C5CB-44E9-8EF3-3AD2D5AD6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CDA4E-8CA8-4D15-A0EF-ADB7732AB714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415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3E8321-1B02-4DE4-8D73-CDFDE5133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Introduction	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144D14-C5CB-44E9-8EF3-3AD2D5AD6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CDA4E-8CA8-4D15-A0EF-ADB7732AB714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83BCC31C-E22C-7242-915E-BF27591EC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195" y="1377085"/>
            <a:ext cx="11650485" cy="5062017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Reward</a:t>
            </a:r>
            <a:r>
              <a:rPr lang="ko-KR" altLang="en-US" sz="2000" dirty="0"/>
              <a:t>는 강화학습에서 학습을 하게 해주는 가장 중요한 </a:t>
            </a:r>
            <a:r>
              <a:rPr lang="en-US" altLang="ko-KR" sz="2000" dirty="0"/>
              <a:t>Fact</a:t>
            </a:r>
            <a:endParaRPr lang="en-US" sz="2000" dirty="0"/>
          </a:p>
          <a:p>
            <a:r>
              <a:rPr lang="ko-KR" altLang="en-US" sz="2000" dirty="0"/>
              <a:t>기존 </a:t>
            </a:r>
            <a:r>
              <a:rPr lang="en-US" altLang="ko-KR" sz="2000" dirty="0"/>
              <a:t>Reward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학습하기 위해서 어려운 문제가 많다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특히 </a:t>
            </a:r>
            <a:r>
              <a:rPr lang="en-US" altLang="ko-KR" sz="2000" dirty="0"/>
              <a:t>State</a:t>
            </a:r>
            <a:r>
              <a:rPr lang="ko-KR" altLang="en-US" sz="2000" dirty="0"/>
              <a:t>뿐 아니라 </a:t>
            </a:r>
            <a:r>
              <a:rPr lang="en-US" altLang="ko-KR" sz="2000" dirty="0"/>
              <a:t>Language command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이해한 </a:t>
            </a:r>
            <a:r>
              <a:rPr lang="en-US" altLang="ko-KR" sz="2000" dirty="0"/>
              <a:t>Goal task 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해결하기 위해서 어떻게 해야하는지 고민</a:t>
            </a:r>
            <a:endParaRPr lang="en-US" altLang="ko-KR" sz="2000" dirty="0"/>
          </a:p>
          <a:p>
            <a:r>
              <a:rPr lang="en-US" sz="2000" dirty="0"/>
              <a:t>Language command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</a:t>
            </a:r>
            <a:r>
              <a:rPr lang="en-US" altLang="ko-KR" sz="2000" dirty="0"/>
              <a:t>Reward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주는데 활용하고 싶음</a:t>
            </a:r>
            <a:endParaRPr lang="en-US" altLang="ko-KR" sz="2000" dirty="0"/>
          </a:p>
          <a:p>
            <a:r>
              <a:rPr lang="en-US" altLang="ko-KR" sz="2000" dirty="0"/>
              <a:t>IRL</a:t>
            </a:r>
            <a:r>
              <a:rPr lang="ko-KR" altLang="en-US" sz="2000" dirty="0"/>
              <a:t>에서 </a:t>
            </a:r>
            <a:r>
              <a:rPr lang="en-US" altLang="ko-KR" sz="2000" dirty="0"/>
              <a:t>Natural Language command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적용해서 </a:t>
            </a:r>
            <a:r>
              <a:rPr lang="en-US" altLang="ko-KR" sz="2000" dirty="0"/>
              <a:t>Reward</a:t>
            </a:r>
            <a:r>
              <a:rPr lang="ko-KR" altLang="en-US" sz="2000" dirty="0"/>
              <a:t> </a:t>
            </a:r>
            <a:r>
              <a:rPr lang="en-US" altLang="ko-KR" sz="2000" dirty="0"/>
              <a:t>Function</a:t>
            </a:r>
            <a:r>
              <a:rPr lang="ko-KR" altLang="en-US" sz="2000" dirty="0"/>
              <a:t>을 </a:t>
            </a:r>
            <a:r>
              <a:rPr lang="ko-KR" altLang="en-US" sz="2000" dirty="0" err="1"/>
              <a:t>만듬</a:t>
            </a:r>
            <a:endParaRPr lang="en-US" altLang="ko-KR" sz="2000" dirty="0"/>
          </a:p>
          <a:p>
            <a:pPr lvl="1"/>
            <a:r>
              <a:rPr lang="en-US" sz="1600" dirty="0"/>
              <a:t>IRL –</a:t>
            </a:r>
            <a:r>
              <a:rPr lang="en-US" altLang="ko-KR" sz="1600" dirty="0"/>
              <a:t>&gt;</a:t>
            </a:r>
            <a:r>
              <a:rPr lang="en-US" sz="1600" dirty="0"/>
              <a:t> Reward inference</a:t>
            </a:r>
          </a:p>
          <a:p>
            <a:r>
              <a:rPr lang="en-US" sz="2000" dirty="0" err="1"/>
              <a:t>MaxEnt</a:t>
            </a:r>
            <a:r>
              <a:rPr lang="en-US" sz="2000" dirty="0"/>
              <a:t> IRL </a:t>
            </a:r>
            <a:r>
              <a:rPr lang="ko-KR" altLang="en-US" sz="2000" dirty="0"/>
              <a:t>사용</a:t>
            </a:r>
            <a:endParaRPr lang="en-US" altLang="ko-KR" sz="2000" dirty="0"/>
          </a:p>
          <a:p>
            <a:pPr lvl="1"/>
            <a:r>
              <a:rPr lang="ko-KR" altLang="en-US" sz="1600" dirty="0"/>
              <a:t>학습에 </a:t>
            </a:r>
            <a:r>
              <a:rPr lang="en-US" sz="1600" dirty="0"/>
              <a:t>Dynamic programming </a:t>
            </a:r>
            <a:r>
              <a:rPr lang="ko-KR" altLang="en-US" sz="1600" dirty="0"/>
              <a:t>사용</a:t>
            </a:r>
            <a:endParaRPr lang="en-US" altLang="ko-KR" sz="1600" dirty="0"/>
          </a:p>
          <a:p>
            <a:r>
              <a:rPr lang="en-US" sz="2000" dirty="0"/>
              <a:t>Evaluation Data</a:t>
            </a:r>
          </a:p>
          <a:p>
            <a:pPr lvl="1"/>
            <a:r>
              <a:rPr lang="en-US" sz="1600" dirty="0"/>
              <a:t>SUNGG Data set </a:t>
            </a:r>
            <a:r>
              <a:rPr lang="ko-KR" altLang="en-US" sz="1600" dirty="0"/>
              <a:t>사용</a:t>
            </a:r>
            <a:endParaRPr lang="en-US" altLang="ko-KR" sz="1600" dirty="0"/>
          </a:p>
          <a:p>
            <a:pPr lvl="2"/>
            <a:r>
              <a:rPr lang="en-US" sz="1200" dirty="0"/>
              <a:t>Pick and Place Task</a:t>
            </a:r>
          </a:p>
          <a:p>
            <a:r>
              <a:rPr lang="en-US" sz="2000" dirty="0"/>
              <a:t>Contribution:</a:t>
            </a:r>
          </a:p>
          <a:p>
            <a:pPr lvl="1"/>
            <a:r>
              <a:rPr lang="en-US" sz="1600" dirty="0"/>
              <a:t>First language-conditioned inverse reinforcement learning to environments with image observations and deep neural networks, </a:t>
            </a:r>
          </a:p>
          <a:p>
            <a:pPr lvl="1"/>
            <a:r>
              <a:rPr lang="en-US" sz="1600" dirty="0"/>
              <a:t>Reward generalize to novel task and </a:t>
            </a:r>
            <a:r>
              <a:rPr lang="en-US" sz="1600" dirty="0" err="1"/>
              <a:t>Environmet</a:t>
            </a:r>
            <a:endParaRPr lang="en-US" sz="16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76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3E8321-1B02-4DE4-8D73-CDFDE5133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Introduction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144D14-C5CB-44E9-8EF3-3AD2D5AD6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CDA4E-8CA8-4D15-A0EF-ADB7732AB714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BCF34E-7B76-6549-95CE-6DE07D156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865" y="1287298"/>
            <a:ext cx="8497219" cy="499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32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3E8321-1B02-4DE4-8D73-CDFDE5133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Related Work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144D14-C5CB-44E9-8EF3-3AD2D5AD6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CDA4E-8CA8-4D15-A0EF-ADB7732AB714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D1DFC61A-8944-8A40-AF3E-82E51B611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195" y="1377085"/>
            <a:ext cx="11650485" cy="4818790"/>
          </a:xfrm>
        </p:spPr>
        <p:txBody>
          <a:bodyPr>
            <a:normAutofit/>
          </a:bodyPr>
          <a:lstStyle/>
          <a:p>
            <a:r>
              <a:rPr lang="en-US" altLang="ko-KR" sz="1900" dirty="0"/>
              <a:t>The Principle Maximum Entropy :</a:t>
            </a:r>
            <a:r>
              <a:rPr lang="ko-KR" altLang="en-US" sz="1900" dirty="0"/>
              <a:t> </a:t>
            </a:r>
            <a:endParaRPr lang="en-US" altLang="ko-KR" sz="1900" dirty="0"/>
          </a:p>
          <a:p>
            <a:pPr lvl="1"/>
            <a:r>
              <a:rPr lang="ko-KR" altLang="en-US" sz="1500" dirty="0"/>
              <a:t>어떠한 </a:t>
            </a:r>
            <a:r>
              <a:rPr lang="en-US" altLang="ko-KR" sz="1500" dirty="0"/>
              <a:t>Distribution</a:t>
            </a:r>
            <a:r>
              <a:rPr lang="ko-KR" altLang="en-US" sz="1500" dirty="0"/>
              <a:t>의 </a:t>
            </a:r>
            <a:r>
              <a:rPr lang="en-US" altLang="ko-KR" sz="1500" dirty="0"/>
              <a:t>Entropy</a:t>
            </a:r>
            <a:r>
              <a:rPr lang="ko-KR" altLang="en-US" sz="1500" dirty="0" err="1"/>
              <a:t>를</a:t>
            </a:r>
            <a:r>
              <a:rPr lang="ko-KR" altLang="en-US" sz="1500" dirty="0"/>
              <a:t> 최대화 하면 최악의 </a:t>
            </a:r>
            <a:r>
              <a:rPr lang="en-US" altLang="ko-KR" sz="1500" dirty="0"/>
              <a:t>Policy</a:t>
            </a:r>
            <a:r>
              <a:rPr lang="ko-KR" altLang="en-US" sz="1500" dirty="0" err="1"/>
              <a:t>를</a:t>
            </a:r>
            <a:r>
              <a:rPr lang="ko-KR" altLang="en-US" sz="1500" dirty="0"/>
              <a:t> 고를 확률이 </a:t>
            </a:r>
            <a:r>
              <a:rPr lang="ko-KR" altLang="en-US" sz="1500" dirty="0" err="1"/>
              <a:t>줄어듬</a:t>
            </a:r>
            <a:endParaRPr lang="en-US" altLang="ko-KR" sz="1500" dirty="0"/>
          </a:p>
          <a:p>
            <a:pPr lvl="1"/>
            <a:r>
              <a:rPr lang="en-US" altLang="ko-KR" sz="1500" dirty="0"/>
              <a:t>Task</a:t>
            </a:r>
            <a:r>
              <a:rPr lang="ko-KR" altLang="en-US" sz="1500" dirty="0"/>
              <a:t>에 맞는 </a:t>
            </a:r>
            <a:r>
              <a:rPr lang="en-US" altLang="ko-KR" sz="1500" dirty="0"/>
              <a:t>Reward</a:t>
            </a:r>
            <a:r>
              <a:rPr lang="ko-KR" altLang="en-US" sz="1500" dirty="0" err="1"/>
              <a:t>를</a:t>
            </a:r>
            <a:r>
              <a:rPr lang="ko-KR" altLang="en-US" sz="1500" dirty="0"/>
              <a:t> 만드는 </a:t>
            </a:r>
            <a:r>
              <a:rPr lang="en-US" altLang="ko-KR" sz="1500" dirty="0"/>
              <a:t>Function</a:t>
            </a:r>
            <a:r>
              <a:rPr lang="ko-KR" altLang="en-US" sz="1500" dirty="0"/>
              <a:t>을 잘 </a:t>
            </a:r>
            <a:r>
              <a:rPr lang="ko-KR" altLang="en-US" sz="1500" dirty="0" err="1"/>
              <a:t>만들수</a:t>
            </a:r>
            <a:r>
              <a:rPr lang="ko-KR" altLang="en-US" sz="1500" dirty="0"/>
              <a:t> 있겠다는 말 </a:t>
            </a:r>
            <a:endParaRPr lang="en-US" altLang="ko-KR" sz="1900" dirty="0"/>
          </a:p>
          <a:p>
            <a:pPr marL="0" indent="0">
              <a:buNone/>
            </a:pPr>
            <a:endParaRPr lang="en-US" altLang="ko-KR" sz="2000" dirty="0"/>
          </a:p>
          <a:p>
            <a:r>
              <a:rPr lang="en-US" altLang="ko-KR" sz="2000" dirty="0" err="1"/>
              <a:t>MaxEnt</a:t>
            </a:r>
            <a:r>
              <a:rPr lang="en-US" altLang="ko-KR" sz="2000" dirty="0"/>
              <a:t> IRL </a:t>
            </a:r>
            <a:r>
              <a:rPr lang="en-US" altLang="ko-KR" sz="1600" dirty="0"/>
              <a:t>: Reward Function</a:t>
            </a:r>
            <a:r>
              <a:rPr lang="ko-KR" altLang="en-US" sz="1600" dirty="0"/>
              <a:t>을 최대화하는 </a:t>
            </a:r>
            <a:r>
              <a:rPr lang="en-US" altLang="ko-KR" sz="1600" dirty="0"/>
              <a:t>Parameter </a:t>
            </a:r>
            <a:r>
              <a:rPr lang="el-GR" sz="1600" dirty="0"/>
              <a:t>θ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찾겠다</a:t>
            </a:r>
            <a:endParaRPr lang="en-US" altLang="ko-KR" sz="1500" dirty="0"/>
          </a:p>
          <a:p>
            <a:endParaRPr lang="en-US" sz="2000" dirty="0"/>
          </a:p>
          <a:p>
            <a:r>
              <a:rPr lang="en-US" sz="2000" dirty="0"/>
              <a:t>behavioral cloning </a:t>
            </a:r>
          </a:p>
          <a:p>
            <a:endParaRPr lang="en-US" altLang="ko-KR" sz="2000" dirty="0"/>
          </a:p>
          <a:p>
            <a:r>
              <a:rPr lang="en-US" altLang="ko-KR" sz="2000" dirty="0"/>
              <a:t>GAIL</a:t>
            </a:r>
          </a:p>
        </p:txBody>
      </p:sp>
    </p:spTree>
    <p:extLst>
      <p:ext uri="{BB962C8B-B14F-4D97-AF65-F5344CB8AC3E}">
        <p14:creationId xmlns:p14="http://schemas.microsoft.com/office/powerpoint/2010/main" val="1112195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3E8321-1B02-4DE4-8D73-CDFDE5133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Background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144D14-C5CB-44E9-8EF3-3AD2D5AD6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CDA4E-8CA8-4D15-A0EF-ADB7732AB714}" type="slidenum">
              <a:rPr lang="ko-KR" altLang="en-US" smtClean="0"/>
              <a:t>7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1">
                <a:extLst>
                  <a:ext uri="{FF2B5EF4-FFF2-40B4-BE49-F238E27FC236}">
                    <a16:creationId xmlns:a16="http://schemas.microsoft.com/office/drawing/2014/main" id="{D1DFC61A-8944-8A40-AF3E-82E51B611E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9195" y="1377085"/>
                <a:ext cx="11650485" cy="481879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sz="2000" dirty="0" err="1"/>
                  <a:t>MaxEnt</a:t>
                </a:r>
                <a:r>
                  <a:rPr lang="en-US" altLang="ko-KR" sz="2000" dirty="0"/>
                  <a:t> IRL</a:t>
                </a:r>
              </a:p>
              <a:p>
                <a:endParaRPr lang="en-US" altLang="ko-KR" sz="2000" dirty="0"/>
              </a:p>
              <a:p>
                <a:r>
                  <a:rPr lang="en-US" altLang="ko-KR" sz="2000" dirty="0"/>
                  <a:t> Optimal Trajectories</a:t>
                </a:r>
                <a:r>
                  <a:rPr lang="ko-KR" altLang="en-US" sz="2000" dirty="0"/>
                  <a:t>는 </a:t>
                </a:r>
                <a:r>
                  <a:rPr lang="en-US" altLang="ko-KR" sz="2000" dirty="0"/>
                  <a:t>exponentiated returns</a:t>
                </a:r>
                <a:r>
                  <a:rPr lang="ko-KR" altLang="en-US" sz="2000" dirty="0"/>
                  <a:t>에서 </a:t>
                </a:r>
                <a:r>
                  <a:rPr lang="en-US" altLang="ko-KR" sz="2000" dirty="0"/>
                  <a:t>Probabilities Proportion</a:t>
                </a:r>
                <a:r>
                  <a:rPr lang="ko-KR" altLang="en-US" sz="2000" dirty="0" err="1"/>
                  <a:t>으로</a:t>
                </a:r>
                <a:r>
                  <a:rPr lang="ko-KR" altLang="en-US" sz="2000" dirty="0"/>
                  <a:t> 관찰됨</a:t>
                </a:r>
                <a:endParaRPr lang="en-US" altLang="ko-KR" sz="2000" dirty="0"/>
              </a:p>
              <a:p>
                <a:endParaRPr lang="en-US" altLang="ko-KR" sz="2000" dirty="0"/>
              </a:p>
              <a:p>
                <a:endParaRPr lang="en-US" altLang="ko-KR" sz="2000" dirty="0"/>
              </a:p>
              <a:p>
                <a:r>
                  <a:rPr lang="en-US" altLang="ko-KR" sz="2000" dirty="0"/>
                  <a:t>Reward Function</a:t>
                </a:r>
              </a:p>
              <a:p>
                <a:endParaRPr lang="en-US" altLang="ko-KR" sz="2000" dirty="0"/>
              </a:p>
              <a:p>
                <a:endParaRPr lang="en-US" altLang="ko-KR" sz="2000" dirty="0"/>
              </a:p>
              <a:p>
                <a:endParaRPr lang="en-US" sz="20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l-G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sz="2000" dirty="0"/>
                          <m:t>ρ</m:t>
                        </m:r>
                      </m:e>
                      <m:sup>
                        <m:r>
                          <m:rPr>
                            <m:nor/>
                          </m:rPr>
                          <a:rPr lang="en-US" sz="2000" dirty="0"/>
                          <m:t>D</m:t>
                        </m:r>
                      </m:sup>
                    </m:sSup>
                  </m:oMath>
                </a14:m>
                <a:r>
                  <a:rPr lang="en-US" sz="2000" dirty="0"/>
                  <a:t>(s, a) represents the state-action marginal of the demonstrations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l-G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sz="2000" dirty="0"/>
                          <m:t>ρ</m:t>
                        </m:r>
                      </m:e>
                      <m:sup>
                        <m:r>
                          <m:rPr>
                            <m:nor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l-GR" sz="2000" dirty="0"/>
                  <a:t>θ (</a:t>
                </a:r>
                <a:r>
                  <a:rPr lang="en-US" sz="2000" dirty="0"/>
                  <a:t>s, a) represents the state-action marginal of the optimal policy under reward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dirty="0"/>
                          <m:t>r</m:t>
                        </m:r>
                      </m:e>
                      <m:sup>
                        <m:r>
                          <m:rPr>
                            <m:nor/>
                          </m:rPr>
                          <a:rPr lang="el-GR" sz="2000" dirty="0"/>
                          <m:t>θ</m:t>
                        </m:r>
                      </m:sup>
                    </m:sSup>
                    <m:r>
                      <a:rPr lang="en-US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l-GR" sz="2000" dirty="0"/>
                  <a:t>(</a:t>
                </a:r>
                <a:r>
                  <a:rPr lang="en-US" sz="2000" dirty="0"/>
                  <a:t>s, a).</a:t>
                </a:r>
                <a:endParaRPr lang="en-US" altLang="ko-KR" sz="2000" dirty="0"/>
              </a:p>
            </p:txBody>
          </p:sp>
        </mc:Choice>
        <mc:Fallback xmlns="">
          <p:sp>
            <p:nvSpPr>
              <p:cNvPr id="6" name="내용 개체 틀 1">
                <a:extLst>
                  <a:ext uri="{FF2B5EF4-FFF2-40B4-BE49-F238E27FC236}">
                    <a16:creationId xmlns:a16="http://schemas.microsoft.com/office/drawing/2014/main" id="{D1DFC61A-8944-8A40-AF3E-82E51B611E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9195" y="1377085"/>
                <a:ext cx="11650485" cy="4818790"/>
              </a:xfrm>
              <a:blipFill>
                <a:blip r:embed="rId3"/>
                <a:stretch>
                  <a:fillRect l="-436" t="-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4078025B-92EE-1641-973D-4A5BA0128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459" y="1750358"/>
            <a:ext cx="2844800" cy="431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9F2E05-9CBA-C347-831D-D02F253CE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549" y="2625374"/>
            <a:ext cx="2844799" cy="431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201CBD-4716-E848-9070-5D16282A77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2640" y="3841913"/>
            <a:ext cx="66802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182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3E8321-1B02-4DE4-8D73-CDFDE5133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Multi-Task IRL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144D14-C5CB-44E9-8EF3-3AD2D5AD6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CDA4E-8CA8-4D15-A0EF-ADB7732AB714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D1DFC61A-8944-8A40-AF3E-82E51B611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195" y="1377085"/>
            <a:ext cx="11650485" cy="481879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Multi-Task IRL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c: context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AB1DA9-C867-3748-9A02-693FF45F2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999" y="1738405"/>
            <a:ext cx="5523753" cy="821629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D10D15-3603-9D4C-820D-0748CB348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11" y="3057849"/>
            <a:ext cx="11043452" cy="284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14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3E8321-1B02-4DE4-8D73-CDFDE5133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Language Condition Reward Learning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144D14-C5CB-44E9-8EF3-3AD2D5AD6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CDA4E-8CA8-4D15-A0EF-ADB7732AB714}" type="slidenum">
              <a:rPr lang="ko-KR" altLang="en-US" smtClean="0"/>
              <a:t>9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1">
                <a:extLst>
                  <a:ext uri="{FF2B5EF4-FFF2-40B4-BE49-F238E27FC236}">
                    <a16:creationId xmlns:a16="http://schemas.microsoft.com/office/drawing/2014/main" id="{D1DFC61A-8944-8A40-AF3E-82E51B611E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9195" y="1377085"/>
                <a:ext cx="11650485" cy="481879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sz="2000" dirty="0"/>
                  <a:t>(1)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sz="2000" dirty="0"/>
                          <m:t>ρ</m:t>
                        </m:r>
                      </m:e>
                      <m:sup>
                        <m:r>
                          <m:rPr>
                            <m:nor/>
                          </m:rPr>
                          <a:rPr lang="en-US" sz="2000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l-GR" sz="2000" dirty="0"/>
                  <a:t>θ (</a:t>
                </a:r>
                <a:r>
                  <a:rPr lang="en-US" sz="2000" dirty="0"/>
                  <a:t>s, a) </a:t>
                </a:r>
                <a:r>
                  <a:rPr lang="ko-KR" altLang="en-US" sz="2000" dirty="0"/>
                  <a:t>을 계산하기 위해서</a:t>
                </a:r>
                <a:r>
                  <a:rPr lang="en-US" altLang="ko-KR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dirty="0"/>
                          <m:t>r</m:t>
                        </m:r>
                      </m:e>
                      <m:sup>
                        <m:r>
                          <m:rPr>
                            <m:nor/>
                          </m:rPr>
                          <a:rPr lang="el-GR" sz="2000" dirty="0"/>
                          <m:t>θ</m:t>
                        </m:r>
                      </m:sup>
                    </m:sSup>
                    <m:r>
                      <a:rPr lang="en-US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l-GR" sz="2000" dirty="0"/>
                  <a:t>(</a:t>
                </a:r>
                <a:r>
                  <a:rPr lang="en-US" sz="2000" dirty="0"/>
                  <a:t>s, a)</a:t>
                </a:r>
                <a:r>
                  <a:rPr lang="ko-KR" altLang="en-US" sz="2000" dirty="0"/>
                  <a:t>에 과한 </a:t>
                </a:r>
                <a:r>
                  <a:rPr lang="en-US" altLang="ko-KR" sz="2000" dirty="0"/>
                  <a:t>Optimal Policy </a:t>
                </a:r>
                <a:r>
                  <a:rPr lang="ko-KR" altLang="en-US" sz="2000" dirty="0" err="1"/>
                  <a:t>를</a:t>
                </a:r>
                <a:r>
                  <a:rPr lang="ko-KR" altLang="en-US" sz="2000" dirty="0"/>
                  <a:t> 먼저 계산</a:t>
                </a:r>
                <a:endParaRPr lang="en-US" sz="2000" dirty="0"/>
              </a:p>
              <a:p>
                <a:r>
                  <a:rPr lang="en-US" altLang="ko-KR" sz="2000" dirty="0"/>
                  <a:t>(2) </a:t>
                </a:r>
                <a:r>
                  <a:rPr lang="ko-KR" altLang="en-US" sz="2000" dirty="0"/>
                  <a:t>각 </a:t>
                </a:r>
                <a:r>
                  <a:rPr lang="en-US" altLang="ko-KR" sz="2000" dirty="0"/>
                  <a:t>time step </a:t>
                </a:r>
                <a:r>
                  <a:rPr lang="ko-KR" altLang="en-US" sz="2000" dirty="0"/>
                  <a:t>에서 </a:t>
                </a:r>
                <a:r>
                  <a:rPr lang="en-US" altLang="ko-KR" sz="2000" dirty="0"/>
                  <a:t>state visitation distribution</a:t>
                </a:r>
                <a:r>
                  <a:rPr lang="ko-KR" altLang="en-US" sz="2000" dirty="0"/>
                  <a:t>을 계산하기 위해서 </a:t>
                </a:r>
                <a:r>
                  <a:rPr lang="en-US" altLang="ko-KR" sz="2000" dirty="0"/>
                  <a:t>Markov chains</a:t>
                </a:r>
                <a:r>
                  <a:rPr lang="ko-KR" altLang="en-US" sz="2000" dirty="0"/>
                  <a:t> 의 </a:t>
                </a:r>
                <a:r>
                  <a:rPr lang="en-US" altLang="ko-KR" sz="2000" dirty="0"/>
                  <a:t>Forward algorithm</a:t>
                </a:r>
                <a:r>
                  <a:rPr lang="ko-KR" altLang="en-US" sz="2000" dirty="0"/>
                  <a:t>사용하여 </a:t>
                </a:r>
                <a:r>
                  <a:rPr lang="en-US" altLang="ko-KR" sz="2000" dirty="0"/>
                  <a:t>occupancy measure</a:t>
                </a:r>
                <a:r>
                  <a:rPr lang="ko-KR" altLang="en-US" sz="2000" dirty="0" err="1"/>
                  <a:t>를</a:t>
                </a:r>
                <a:r>
                  <a:rPr lang="ko-KR" altLang="en-US" sz="2000" dirty="0"/>
                  <a:t> 계산</a:t>
                </a:r>
                <a:endParaRPr lang="en-US" altLang="ko-KR" sz="2000" dirty="0"/>
              </a:p>
              <a:p>
                <a:r>
                  <a:rPr lang="en-US" altLang="ko-KR" sz="2000" dirty="0"/>
                  <a:t>Train tabular environments with known dynamics</a:t>
                </a:r>
              </a:p>
              <a:p>
                <a:r>
                  <a:rPr lang="en-US" altLang="ko-KR" sz="2000" dirty="0"/>
                  <a:t>Reward</a:t>
                </a:r>
                <a:r>
                  <a:rPr lang="ko-KR" altLang="en-US" sz="2000" dirty="0" err="1"/>
                  <a:t>를</a:t>
                </a:r>
                <a:r>
                  <a:rPr lang="ko-KR" altLang="en-US" sz="2000" dirty="0"/>
                  <a:t> 평가하는데 </a:t>
                </a:r>
                <a:r>
                  <a:rPr lang="en-US" altLang="ko-KR" sz="2000" dirty="0"/>
                  <a:t>Knowledge of dynamics</a:t>
                </a:r>
                <a:r>
                  <a:rPr lang="ko-KR" altLang="en-US" sz="2000" dirty="0"/>
                  <a:t>가 필요하지 않다 </a:t>
                </a:r>
                <a:r>
                  <a:rPr lang="en-US" altLang="ko-KR" sz="2000" dirty="0"/>
                  <a:t> </a:t>
                </a:r>
              </a:p>
              <a:p>
                <a:endParaRPr lang="en-US" altLang="ko-KR" sz="2000" dirty="0"/>
              </a:p>
              <a:p>
                <a:endParaRPr lang="en-US" altLang="ko-KR" sz="2000" dirty="0"/>
              </a:p>
              <a:p>
                <a:endParaRPr lang="en-US" altLang="ko-KR" sz="2000" dirty="0"/>
              </a:p>
              <a:p>
                <a:endParaRPr lang="en-US" altLang="ko-KR" sz="2000" dirty="0"/>
              </a:p>
              <a:p>
                <a:endParaRPr lang="en-US" altLang="ko-KR" sz="2000" dirty="0"/>
              </a:p>
              <a:p>
                <a:endParaRPr lang="en-US" altLang="ko-KR" sz="2000" dirty="0"/>
              </a:p>
              <a:p>
                <a:endParaRPr lang="en-US" altLang="ko-KR" sz="2000" dirty="0"/>
              </a:p>
              <a:p>
                <a:endParaRPr lang="en-US" altLang="ko-KR" sz="2000" dirty="0"/>
              </a:p>
              <a:p>
                <a:endParaRPr lang="en-US" altLang="ko-KR" sz="2000" dirty="0"/>
              </a:p>
              <a:p>
                <a:pPr marL="0" indent="0">
                  <a:buNone/>
                </a:pPr>
                <a:endParaRPr lang="en-US" altLang="ko-KR" sz="2000" dirty="0"/>
              </a:p>
            </p:txBody>
          </p:sp>
        </mc:Choice>
        <mc:Fallback xmlns="">
          <p:sp>
            <p:nvSpPr>
              <p:cNvPr id="6" name="내용 개체 틀 1">
                <a:extLst>
                  <a:ext uri="{FF2B5EF4-FFF2-40B4-BE49-F238E27FC236}">
                    <a16:creationId xmlns:a16="http://schemas.microsoft.com/office/drawing/2014/main" id="{D1DFC61A-8944-8A40-AF3E-82E51B611E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9195" y="1377085"/>
                <a:ext cx="11650485" cy="4818790"/>
              </a:xfrm>
              <a:blipFill>
                <a:blip r:embed="rId3"/>
                <a:stretch>
                  <a:fillRect l="-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AAC705A3-5E53-4C4D-8392-D7E077299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1149350"/>
            <a:ext cx="111506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602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11037</TotalTime>
  <Words>528</Words>
  <Application>Microsoft Macintosh PowerPoint</Application>
  <PresentationFormat>Widescreen</PresentationFormat>
  <Paragraphs>166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맑은 고딕</vt:lpstr>
      <vt:lpstr>Arial</vt:lpstr>
      <vt:lpstr>Cambria Math</vt:lpstr>
      <vt:lpstr>Office 테마</vt:lpstr>
      <vt:lpstr>FROM LANGUAGE TO GOALS- INVERSE REINFORCEMENT LEARNING FOR VISION-BASED INSTRUCTION FOLLOWING</vt:lpstr>
      <vt:lpstr>Content</vt:lpstr>
      <vt:lpstr>*Abstraction </vt:lpstr>
      <vt:lpstr>1. Introduction </vt:lpstr>
      <vt:lpstr>1. Introduction</vt:lpstr>
      <vt:lpstr>2. Related Work</vt:lpstr>
      <vt:lpstr>3. Background</vt:lpstr>
      <vt:lpstr>4. Multi-Task IRL</vt:lpstr>
      <vt:lpstr>5. Language Condition Reward Learning</vt:lpstr>
      <vt:lpstr>6. Evaluation</vt:lpstr>
      <vt:lpstr>6. Evaluation</vt:lpstr>
      <vt:lpstr>6. Evaluation</vt:lpstr>
      <vt:lpstr>6. Evaluation</vt:lpstr>
      <vt:lpstr>6. Evaluation</vt:lpstr>
      <vt:lpstr>7. 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Welstory Classifier for Deep Learning</dc:title>
  <dc:creator>형락 김</dc:creator>
  <cp:lastModifiedBy>livekey3421</cp:lastModifiedBy>
  <cp:revision>472</cp:revision>
  <dcterms:created xsi:type="dcterms:W3CDTF">2019-05-07T02:41:42Z</dcterms:created>
  <dcterms:modified xsi:type="dcterms:W3CDTF">2019-08-19T14:56:58Z</dcterms:modified>
</cp:coreProperties>
</file>